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52"/>
  </p:handoutMasterIdLst>
  <p:sldIdLst>
    <p:sldId id="257" r:id="rId2"/>
    <p:sldId id="258" r:id="rId3"/>
    <p:sldId id="256" r:id="rId4"/>
    <p:sldId id="259" r:id="rId5"/>
    <p:sldId id="288" r:id="rId6"/>
    <p:sldId id="289" r:id="rId7"/>
    <p:sldId id="287" r:id="rId8"/>
    <p:sldId id="260" r:id="rId9"/>
    <p:sldId id="261" r:id="rId10"/>
    <p:sldId id="290" r:id="rId11"/>
    <p:sldId id="262" r:id="rId12"/>
    <p:sldId id="291" r:id="rId13"/>
    <p:sldId id="292" r:id="rId14"/>
    <p:sldId id="263" r:id="rId15"/>
    <p:sldId id="293" r:id="rId16"/>
    <p:sldId id="264" r:id="rId17"/>
    <p:sldId id="294" r:id="rId18"/>
    <p:sldId id="295" r:id="rId19"/>
    <p:sldId id="265" r:id="rId20"/>
    <p:sldId id="296" r:id="rId21"/>
    <p:sldId id="304" r:id="rId22"/>
    <p:sldId id="266" r:id="rId23"/>
    <p:sldId id="305" r:id="rId24"/>
    <p:sldId id="267" r:id="rId25"/>
    <p:sldId id="268" r:id="rId26"/>
    <p:sldId id="297" r:id="rId27"/>
    <p:sldId id="269" r:id="rId28"/>
    <p:sldId id="270" r:id="rId29"/>
    <p:sldId id="271" r:id="rId30"/>
    <p:sldId id="272" r:id="rId31"/>
    <p:sldId id="273" r:id="rId32"/>
    <p:sldId id="298" r:id="rId33"/>
    <p:sldId id="299" r:id="rId34"/>
    <p:sldId id="274" r:id="rId35"/>
    <p:sldId id="275" r:id="rId36"/>
    <p:sldId id="276" r:id="rId37"/>
    <p:sldId id="303" r:id="rId38"/>
    <p:sldId id="300" r:id="rId39"/>
    <p:sldId id="301" r:id="rId40"/>
    <p:sldId id="277" r:id="rId41"/>
    <p:sldId id="278" r:id="rId42"/>
    <p:sldId id="302" r:id="rId43"/>
    <p:sldId id="279" r:id="rId44"/>
    <p:sldId id="280" r:id="rId45"/>
    <p:sldId id="281" r:id="rId46"/>
    <p:sldId id="282" r:id="rId47"/>
    <p:sldId id="283" r:id="rId48"/>
    <p:sldId id="284" r:id="rId49"/>
    <p:sldId id="285" r:id="rId50"/>
    <p:sldId id="286" r:id="rId51"/>
  </p:sldIdLst>
  <p:sldSz cx="9144000" cy="6858000" type="screen4x3"/>
  <p:notesSz cx="9144000" cy="6858000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00"/>
    <a:srgbClr val="339933"/>
    <a:srgbClr val="FF66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050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nl-NL"/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nl-NL"/>
          </a:p>
        </p:txBody>
      </p:sp>
      <p:sp>
        <p:nvSpPr>
          <p:cNvPr id="1515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nl-NL"/>
          </a:p>
        </p:txBody>
      </p:sp>
      <p:sp>
        <p:nvSpPr>
          <p:cNvPr id="1515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8A85A7A-DD69-40B3-A620-35F206ACA521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64962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 smtClean="0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0F4A15-5449-4A2F-8A2F-25142CCB4DBC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5857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52B69C-8324-450E-A209-C9C5529A0D86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5717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8AFACF-8994-4A9B-8C3C-3464A9CF4FE8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8120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8D33AC-8FE2-4FD4-91AF-4004E367F510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4788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11200C-1E03-4839-B717-1046EA411694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6600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89A0D8-56D9-49A8-8E3D-6A9F3B2E8D2E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3926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0B4C3B-0150-46E1-916D-73E21B001BF8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3839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E89BBE-A153-4589-8DAC-B8B88AAD587F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90345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2C6447-1788-4F6B-8799-BC793A487EB5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8394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8D2ECC-2970-46CC-AAA5-89F6F50734AE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5435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B6FED2-BCBB-4F68-A30B-F26CAF10417F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30525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het opmaakprofiel te bewerken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nl-NL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nl-NL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CDA96C27-8878-4C32-9647-705E405924CA}" type="slidenum">
              <a:rPr lang="nl-NL"/>
              <a:pPr/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earth-640x480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611188" y="188913"/>
            <a:ext cx="69850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3200">
                <a:solidFill>
                  <a:schemeClr val="bg1"/>
                </a:solidFill>
              </a:rPr>
              <a:t>LANDINFORMATIESYSTEMEN</a:t>
            </a:r>
            <a:endParaRPr lang="nl-NL" sz="3200">
              <a:solidFill>
                <a:schemeClr val="bg1"/>
              </a:solidFill>
            </a:endParaRPr>
          </a:p>
        </p:txBody>
      </p:sp>
      <p:pic>
        <p:nvPicPr>
          <p:cNvPr id="3078" name="Picture 6" descr="logo_UA_hor_k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73750"/>
            <a:ext cx="3059113" cy="98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9" name="Text Box 7"/>
          <p:cNvSpPr txBox="1">
            <a:spLocks noChangeArrowheads="1"/>
          </p:cNvSpPr>
          <p:nvPr/>
        </p:nvSpPr>
        <p:spPr bwMode="auto">
          <a:xfrm>
            <a:off x="5795963" y="6381750"/>
            <a:ext cx="33480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Les 8</a:t>
            </a:r>
            <a:endParaRPr lang="nl-NL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232451" name="Picture 3" descr="earth-640x480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2452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32454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Queries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232455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8 – Ruimtelijke analyse met GIS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232457" name="Picture 9" descr="catalog 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1989138"/>
            <a:ext cx="6300788" cy="441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203779" name="Picture 3" descr="earth-640x480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3780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03782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Queries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203783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8 – Ruimtelijke analyse met GIS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203785" name="Picture 9" descr="map 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916113"/>
            <a:ext cx="6913563" cy="456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233475" name="Picture 3" descr="earth-640x480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3476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33477" name="Text Box 5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Queries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233478" name="Text Box 6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8 – Ruimtelijke analyse met GIS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233480" name="Picture 8" descr="table 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916113"/>
            <a:ext cx="6481763" cy="456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234499" name="Picture 3" descr="earth-640x480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4500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34501" name="Text Box 5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Queries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234502" name="Text Box 6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8 – Ruimtelijke analyse met GIS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234504" name="Picture 8" descr="multi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1268413"/>
            <a:ext cx="7164387" cy="518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204803" name="Picture 3" descr="earth-640x480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04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04805" name="Text Box 5"/>
          <p:cNvSpPr txBox="1">
            <a:spLocks noChangeArrowheads="1"/>
          </p:cNvSpPr>
          <p:nvPr/>
        </p:nvSpPr>
        <p:spPr bwMode="auto">
          <a:xfrm>
            <a:off x="1476375" y="2205038"/>
            <a:ext cx="6696075" cy="3122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Veel GIS taken vragen om metingen aan kaarten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-afstand tussen twee punten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-oppervlaktemeting (bosbestand, wateroppervlak)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Dergelijke metingen zijn veel sneller, betrouwbaarder en accurater te doen met GIS dan met de hand (dot grid, planimeter,…)</a:t>
            </a:r>
            <a:endParaRPr lang="fr-BE" sz="2400" b="1"/>
          </a:p>
        </p:txBody>
      </p:sp>
      <p:sp>
        <p:nvSpPr>
          <p:cNvPr id="204806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Measurements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204807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8 – Ruimtelijke analyse met GIS</a:t>
            </a:r>
            <a:endParaRPr lang="nl-NL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235523" name="Picture 3" descr="earth-640x480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5524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35526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Measurements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235527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8 – Ruimtelijke analyse met GIS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235528" name="Picture 8" descr="planime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0450"/>
            <a:ext cx="6877050" cy="291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29" name="Picture 9" descr="planimeter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1196975"/>
            <a:ext cx="3563937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205827" name="Picture 3" descr="earth-640x480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828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05829" name="Text Box 5"/>
          <p:cNvSpPr txBox="1">
            <a:spLocks noChangeArrowheads="1"/>
          </p:cNvSpPr>
          <p:nvPr/>
        </p:nvSpPr>
        <p:spPr bwMode="auto">
          <a:xfrm>
            <a:off x="1476375" y="2205038"/>
            <a:ext cx="6696075" cy="3122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Lengtemetingen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-’</a:t>
            </a:r>
            <a:r>
              <a:rPr lang="fr-BE" sz="2400">
                <a:solidFill>
                  <a:schemeClr val="accent2"/>
                </a:solidFill>
              </a:rPr>
              <a:t>metric</a:t>
            </a:r>
            <a:r>
              <a:rPr lang="fr-BE" sz="2400"/>
              <a:t>’=regel om afstanden uit coördinaten te berekenen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</a:t>
            </a:r>
            <a:r>
              <a:rPr lang="fr-BE" sz="2400">
                <a:solidFill>
                  <a:schemeClr val="accent2"/>
                </a:solidFill>
              </a:rPr>
              <a:t>Pythagoras metric</a:t>
            </a:r>
            <a:r>
              <a:rPr lang="fr-BE" sz="2400"/>
              <a:t>: afstandsberekening in een vlak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</a:t>
            </a:r>
            <a:r>
              <a:rPr lang="fr-BE" sz="2400">
                <a:solidFill>
                  <a:schemeClr val="accent2"/>
                </a:solidFill>
              </a:rPr>
              <a:t>Great Circle metric</a:t>
            </a:r>
            <a:r>
              <a:rPr lang="fr-BE" sz="2400"/>
              <a:t>: geeft de kortste afstand tussen twee punten op een bol (</a:t>
            </a:r>
            <a:r>
              <a:rPr lang="fr-BE" sz="2400">
                <a:solidFill>
                  <a:srgbClr val="336600"/>
                </a:solidFill>
              </a:rPr>
              <a:t>fig 14.11 p 325</a:t>
            </a:r>
            <a:r>
              <a:rPr lang="fr-BE" sz="2400"/>
              <a:t>)</a:t>
            </a:r>
            <a:endParaRPr lang="fr-BE" sz="2400" b="1"/>
          </a:p>
        </p:txBody>
      </p:sp>
      <p:sp>
        <p:nvSpPr>
          <p:cNvPr id="205830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Measurements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205831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8 – Ruimtelijke analyse met GIS</a:t>
            </a:r>
            <a:endParaRPr lang="nl-NL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236547" name="Picture 3" descr="earth-640x480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6548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36550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Measurements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236551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8 – Ruimtelijke analyse met GIS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236552" name="Picture 8" descr="pythagor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989138"/>
            <a:ext cx="567690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6553" name="Text Box 9"/>
          <p:cNvSpPr txBox="1">
            <a:spLocks noChangeArrowheads="1"/>
          </p:cNvSpPr>
          <p:nvPr/>
        </p:nvSpPr>
        <p:spPr bwMode="auto">
          <a:xfrm>
            <a:off x="5148263" y="2708275"/>
            <a:ext cx="37449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nl-NL" sz="2400"/>
              <a:t>D = [(x</a:t>
            </a:r>
            <a:r>
              <a:rPr lang="nl-NL" sz="2400" baseline="-25000"/>
              <a:t>2 </a:t>
            </a:r>
            <a:r>
              <a:rPr lang="nl-NL" sz="2400"/>
              <a:t>- x</a:t>
            </a:r>
            <a:r>
              <a:rPr lang="nl-NL" sz="2400" baseline="-25000"/>
              <a:t>1</a:t>
            </a:r>
            <a:r>
              <a:rPr lang="nl-NL" sz="2400"/>
              <a:t>)</a:t>
            </a:r>
            <a:r>
              <a:rPr lang="nl-NL" sz="2400" baseline="30000"/>
              <a:t>2</a:t>
            </a:r>
            <a:r>
              <a:rPr lang="nl-NL" sz="2400"/>
              <a:t> + (y</a:t>
            </a:r>
            <a:r>
              <a:rPr lang="nl-NL" sz="2400" baseline="-25000"/>
              <a:t>2 </a:t>
            </a:r>
            <a:r>
              <a:rPr lang="nl-NL" sz="2400"/>
              <a:t>-y</a:t>
            </a:r>
            <a:r>
              <a:rPr lang="nl-NL" sz="2400" baseline="-25000"/>
              <a:t>1</a:t>
            </a:r>
            <a:r>
              <a:rPr lang="nl-NL" sz="2400"/>
              <a:t>)</a:t>
            </a:r>
            <a:r>
              <a:rPr lang="nl-NL" sz="2400" baseline="30000"/>
              <a:t>2</a:t>
            </a:r>
            <a:r>
              <a:rPr lang="nl-NL" sz="2400"/>
              <a:t>]</a:t>
            </a:r>
            <a:r>
              <a:rPr lang="nl-NL" sz="2400" baseline="30000"/>
              <a:t>0,5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578" name="Picture 10" descr="fig14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1989138"/>
            <a:ext cx="5364162" cy="418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7570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237571" name="Picture 3" descr="earth-640x480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7572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37573" name="Text Box 5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Measurements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237574" name="Text Box 6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8 – Ruimtelijke analyse met GIS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237577" name="Picture 9" descr="fig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060575"/>
            <a:ext cx="2665413" cy="264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7576" name="Text Box 8"/>
          <p:cNvSpPr txBox="1">
            <a:spLocks noChangeArrowheads="1"/>
          </p:cNvSpPr>
          <p:nvPr/>
        </p:nvSpPr>
        <p:spPr bwMode="auto">
          <a:xfrm>
            <a:off x="0" y="4652963"/>
            <a:ext cx="37449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nl-NL" sz="2400"/>
              <a:t>Great circle</a:t>
            </a:r>
            <a:endParaRPr lang="nl-NL" sz="2400" baseline="30000"/>
          </a:p>
        </p:txBody>
      </p:sp>
      <p:sp>
        <p:nvSpPr>
          <p:cNvPr id="237579" name="Rectangle 11"/>
          <p:cNvSpPr>
            <a:spLocks noChangeArrowheads="1"/>
          </p:cNvSpPr>
          <p:nvPr/>
        </p:nvSpPr>
        <p:spPr bwMode="auto">
          <a:xfrm>
            <a:off x="0" y="5300663"/>
            <a:ext cx="70294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nl-NL"/>
              <a:t>On spherical earth</a:t>
            </a:r>
          </a:p>
          <a:p>
            <a:r>
              <a:rPr lang="nl-NL"/>
              <a:t>from (</a:t>
            </a:r>
            <a:r>
              <a:rPr lang="nl-NL" i="1"/>
              <a:t>lat</a:t>
            </a:r>
            <a:r>
              <a:rPr lang="nl-NL"/>
              <a:t>1,</a:t>
            </a:r>
            <a:r>
              <a:rPr lang="nl-NL" i="1"/>
              <a:t>long</a:t>
            </a:r>
            <a:r>
              <a:rPr lang="nl-NL"/>
              <a:t>1) to (</a:t>
            </a:r>
            <a:r>
              <a:rPr lang="nl-NL" i="1"/>
              <a:t>lat</a:t>
            </a:r>
            <a:r>
              <a:rPr lang="nl-NL"/>
              <a:t>2,</a:t>
            </a:r>
            <a:r>
              <a:rPr lang="nl-NL" i="1"/>
              <a:t>long</a:t>
            </a:r>
            <a:r>
              <a:rPr lang="nl-NL"/>
              <a:t>2) </a:t>
            </a:r>
            <a:br>
              <a:rPr lang="nl-NL"/>
            </a:br>
            <a:r>
              <a:rPr lang="nl-NL" i="1"/>
              <a:t>R</a:t>
            </a:r>
            <a:r>
              <a:rPr lang="nl-NL"/>
              <a:t> is the radius of the Earth, roughly 6378 km </a:t>
            </a:r>
          </a:p>
          <a:p>
            <a:r>
              <a:rPr lang="nl-NL" i="1">
                <a:solidFill>
                  <a:schemeClr val="accent2"/>
                </a:solidFill>
              </a:rPr>
              <a:t>d</a:t>
            </a:r>
            <a:r>
              <a:rPr lang="nl-NL">
                <a:solidFill>
                  <a:schemeClr val="accent2"/>
                </a:solidFill>
              </a:rPr>
              <a:t> = </a:t>
            </a:r>
            <a:r>
              <a:rPr lang="nl-NL" i="1">
                <a:solidFill>
                  <a:schemeClr val="accent2"/>
                </a:solidFill>
              </a:rPr>
              <a:t>R</a:t>
            </a:r>
            <a:r>
              <a:rPr lang="nl-NL">
                <a:solidFill>
                  <a:schemeClr val="accent2"/>
                </a:solidFill>
              </a:rPr>
              <a:t> arccos [sin </a:t>
            </a:r>
            <a:r>
              <a:rPr lang="nl-NL" i="1">
                <a:solidFill>
                  <a:schemeClr val="accent2"/>
                </a:solidFill>
              </a:rPr>
              <a:t>lat</a:t>
            </a:r>
            <a:r>
              <a:rPr lang="nl-NL">
                <a:solidFill>
                  <a:schemeClr val="accent2"/>
                </a:solidFill>
              </a:rPr>
              <a:t>1 sin </a:t>
            </a:r>
            <a:r>
              <a:rPr lang="nl-NL" i="1">
                <a:solidFill>
                  <a:schemeClr val="accent2"/>
                </a:solidFill>
              </a:rPr>
              <a:t>lat</a:t>
            </a:r>
            <a:r>
              <a:rPr lang="nl-NL">
                <a:solidFill>
                  <a:schemeClr val="accent2"/>
                </a:solidFill>
              </a:rPr>
              <a:t>2 + cos </a:t>
            </a:r>
            <a:r>
              <a:rPr lang="nl-NL" i="1">
                <a:solidFill>
                  <a:schemeClr val="accent2"/>
                </a:solidFill>
              </a:rPr>
              <a:t>lat</a:t>
            </a:r>
            <a:r>
              <a:rPr lang="nl-NL">
                <a:solidFill>
                  <a:schemeClr val="accent2"/>
                </a:solidFill>
              </a:rPr>
              <a:t>1 cos </a:t>
            </a:r>
            <a:r>
              <a:rPr lang="nl-NL" i="1">
                <a:solidFill>
                  <a:schemeClr val="accent2"/>
                </a:solidFill>
              </a:rPr>
              <a:t>lat</a:t>
            </a:r>
            <a:r>
              <a:rPr lang="nl-NL">
                <a:solidFill>
                  <a:schemeClr val="accent2"/>
                </a:solidFill>
              </a:rPr>
              <a:t>2 cos (</a:t>
            </a:r>
            <a:r>
              <a:rPr lang="nl-NL" i="1">
                <a:solidFill>
                  <a:schemeClr val="accent2"/>
                </a:solidFill>
              </a:rPr>
              <a:t>long</a:t>
            </a:r>
            <a:r>
              <a:rPr lang="nl-NL">
                <a:solidFill>
                  <a:schemeClr val="accent2"/>
                </a:solidFill>
              </a:rPr>
              <a:t>1 - </a:t>
            </a:r>
            <a:r>
              <a:rPr lang="nl-NL" i="1">
                <a:solidFill>
                  <a:schemeClr val="accent2"/>
                </a:solidFill>
              </a:rPr>
              <a:t>long</a:t>
            </a:r>
            <a:r>
              <a:rPr lang="nl-NL">
                <a:solidFill>
                  <a:schemeClr val="accent2"/>
                </a:solidFill>
              </a:rPr>
              <a:t>2)]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206851" name="Picture 3" descr="earth-640x480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852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06853" name="Text Box 5"/>
          <p:cNvSpPr txBox="1">
            <a:spLocks noChangeArrowheads="1"/>
          </p:cNvSpPr>
          <p:nvPr/>
        </p:nvSpPr>
        <p:spPr bwMode="auto">
          <a:xfrm>
            <a:off x="1476375" y="2205038"/>
            <a:ext cx="6696075" cy="1223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Lengtemetingen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-verschil tussen de feature in kwestie en zijn benadering…en de consequenties!</a:t>
            </a:r>
            <a:endParaRPr lang="fr-BE" sz="2400" b="1"/>
          </a:p>
        </p:txBody>
      </p:sp>
      <p:sp>
        <p:nvSpPr>
          <p:cNvPr id="206854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Measurements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206855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8 – Ruimtelijke analyse met GIS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20685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573463"/>
            <a:ext cx="8642350" cy="282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4099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2339975" y="3357563"/>
            <a:ext cx="6335713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fr-BE" sz="3600"/>
              <a:t>RUIMTELIJKE ANALYSE MET GIS</a:t>
            </a:r>
            <a:endParaRPr lang="nl-NL" sz="3600"/>
          </a:p>
        </p:txBody>
      </p:sp>
      <p:pic>
        <p:nvPicPr>
          <p:cNvPr id="4102" name="Picture 6" descr="google earth lin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08275"/>
            <a:ext cx="1619250" cy="118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venicex6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5263"/>
            <a:ext cx="1611313" cy="12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hecolosseumx35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00663"/>
            <a:ext cx="1604963" cy="120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bermudax60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1438"/>
            <a:ext cx="1619250" cy="121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6" name="Text Box 10"/>
          <p:cNvSpPr txBox="1">
            <a:spLocks noChangeArrowheads="1"/>
          </p:cNvSpPr>
          <p:nvPr/>
        </p:nvSpPr>
        <p:spPr bwMode="auto">
          <a:xfrm>
            <a:off x="1835150" y="2205038"/>
            <a:ext cx="36718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3600">
                <a:solidFill>
                  <a:schemeClr val="accent2"/>
                </a:solidFill>
              </a:rPr>
              <a:t>HOOFDSTUK 8</a:t>
            </a:r>
            <a:endParaRPr lang="nl-NL" sz="360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238595" name="Picture 3" descr="earth-640x480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8596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38597" name="Text Box 5"/>
          <p:cNvSpPr txBox="1">
            <a:spLocks noChangeArrowheads="1"/>
          </p:cNvSpPr>
          <p:nvPr/>
        </p:nvSpPr>
        <p:spPr bwMode="auto">
          <a:xfrm>
            <a:off x="1476375" y="2205038"/>
            <a:ext cx="6696075" cy="199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The length of a polyline tends to be shorter than the length of the object it represents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Estimates of area tend not to show systematic bias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2 versus 3 dimensional</a:t>
            </a:r>
            <a:endParaRPr lang="fr-BE" sz="2400" b="1"/>
          </a:p>
        </p:txBody>
      </p:sp>
      <p:sp>
        <p:nvSpPr>
          <p:cNvPr id="238598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Measurements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238599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8 – Ruimtelijke analyse met GIS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238601" name="Picture 9" descr="hillylengt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"/>
          <a:stretch>
            <a:fillRect/>
          </a:stretch>
        </p:blipFill>
        <p:spPr bwMode="auto">
          <a:xfrm>
            <a:off x="3956050" y="4149725"/>
            <a:ext cx="5010150" cy="23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246787" name="Picture 3" descr="earth-640x480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6788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46790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Measurements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246791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8 – Ruimtelijke analyse met GIS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246793" name="Picture 9" descr="trapez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1916113"/>
            <a:ext cx="5705475" cy="44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207875" name="Picture 3" descr="earth-640x480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876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07877" name="Text Box 5"/>
          <p:cNvSpPr txBox="1">
            <a:spLocks noChangeArrowheads="1"/>
          </p:cNvSpPr>
          <p:nvPr/>
        </p:nvSpPr>
        <p:spPr bwMode="auto">
          <a:xfrm>
            <a:off x="1476375" y="2205038"/>
            <a:ext cx="7056438" cy="230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Metingen van de vorm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</a:t>
            </a:r>
            <a:r>
              <a:rPr lang="fr-BE" sz="2400">
                <a:solidFill>
                  <a:schemeClr val="accent2"/>
                </a:solidFill>
              </a:rPr>
              <a:t>vormparameters</a:t>
            </a:r>
            <a:r>
              <a:rPr lang="fr-BE" sz="2400"/>
              <a:t> geven de graad van afwijking t.o.v. de meest compacte circulaire vorm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	</a:t>
            </a:r>
            <a:r>
              <a:rPr lang="fr-BE"/>
              <a:t>-door vergelijking van de perimeter (P) met de 	vierkantswortel uit de oppervlakte (A)</a:t>
            </a:r>
          </a:p>
          <a:p>
            <a:pPr lvl="1">
              <a:spcBef>
                <a:spcPct val="10000"/>
              </a:spcBef>
            </a:pPr>
            <a:r>
              <a:rPr lang="fr-BE"/>
              <a:t>	-normalisatie (vorm van cirkel = 1)	</a:t>
            </a:r>
            <a:r>
              <a:rPr lang="fr-BE" sz="2400" i="1">
                <a:solidFill>
                  <a:schemeClr val="accent2"/>
                </a:solidFill>
              </a:rPr>
              <a:t>S = P/(2</a:t>
            </a:r>
            <a:r>
              <a:rPr lang="fr-BE" sz="2400" i="1">
                <a:solidFill>
                  <a:schemeClr val="accent2"/>
                </a:solidFill>
                <a:cs typeface="Arial" charset="0"/>
              </a:rPr>
              <a:t>√</a:t>
            </a:r>
            <a:r>
              <a:rPr lang="el-GR" sz="2400" i="1">
                <a:solidFill>
                  <a:schemeClr val="accent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π</a:t>
            </a:r>
            <a:r>
              <a:rPr lang="fr-BE" sz="2400" i="1">
                <a:solidFill>
                  <a:schemeClr val="accent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√A)</a:t>
            </a:r>
            <a:endParaRPr lang="fr-BE" sz="2400" b="1" i="1">
              <a:solidFill>
                <a:schemeClr val="accent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7878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Measurements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207879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8 – Ruimtelijke analyse met GIS</a:t>
            </a:r>
            <a:endParaRPr lang="nl-NL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247811" name="Picture 3" descr="earth-640x480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7812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47813" name="Text Box 5"/>
          <p:cNvSpPr txBox="1">
            <a:spLocks noChangeArrowheads="1"/>
          </p:cNvSpPr>
          <p:nvPr/>
        </p:nvSpPr>
        <p:spPr bwMode="auto">
          <a:xfrm>
            <a:off x="1476375" y="2205038"/>
            <a:ext cx="7056438" cy="1223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Metingen van de vorm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</a:t>
            </a:r>
            <a:r>
              <a:rPr lang="fr-BE" sz="2400">
                <a:solidFill>
                  <a:schemeClr val="accent2"/>
                </a:solidFill>
              </a:rPr>
              <a:t>vormparameters</a:t>
            </a:r>
            <a:r>
              <a:rPr lang="fr-BE" sz="2400"/>
              <a:t> geven de graad van afwijking t.o.v. de meest compacte circulaire vorm</a:t>
            </a:r>
            <a:endParaRPr lang="fr-BE" sz="2400" b="1" i="1">
              <a:solidFill>
                <a:schemeClr val="accent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47814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Measurements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247815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8 – Ruimtelijke analyse met GIS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247819" name="Picture 11" descr="Q73_10_400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3429000"/>
            <a:ext cx="4030662" cy="302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208899" name="Picture 3" descr="earth-640x480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900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08901" name="Text Box 5"/>
          <p:cNvSpPr txBox="1">
            <a:spLocks noChangeArrowheads="1"/>
          </p:cNvSpPr>
          <p:nvPr/>
        </p:nvSpPr>
        <p:spPr bwMode="auto">
          <a:xfrm>
            <a:off x="1476375" y="2205038"/>
            <a:ext cx="7416800" cy="3497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Helling en expositie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-definitie van een DEM </a:t>
            </a:r>
            <a:r>
              <a:rPr lang="fr-BE" sz="2000" i="1"/>
              <a:t>(digital elevation model)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-helling en expositie worden berekend op elk punt van het grid, door vergelijking met de hoogteligging van de naburige cellen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	</a:t>
            </a:r>
            <a:r>
              <a:rPr lang="fr-BE"/>
              <a:t>-meestal uit 8 buren, maar de methodes variëren</a:t>
            </a:r>
          </a:p>
          <a:p>
            <a:pPr lvl="1">
              <a:spcBef>
                <a:spcPct val="10000"/>
              </a:spcBef>
            </a:pPr>
            <a:r>
              <a:rPr lang="fr-BE"/>
              <a:t>	-definitie van helling moet zeer duidelijk omschreven zijn 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-de helling is een functie van de resolutie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-hoek, percentage of verhouding (rise over run)</a:t>
            </a:r>
            <a:endParaRPr lang="fr-BE" sz="2400" b="1"/>
          </a:p>
        </p:txBody>
      </p:sp>
      <p:sp>
        <p:nvSpPr>
          <p:cNvPr id="208902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Measurements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208903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8 – Ruimtelijke analyse met GIS</a:t>
            </a:r>
            <a:endParaRPr lang="nl-NL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929" name="Picture 9" descr="slopedefini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9138"/>
            <a:ext cx="6842125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922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209923" name="Picture 3" descr="earth-640x480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924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09926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Measurements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209927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8 – Ruimtelijke analyse met GIS</a:t>
            </a:r>
            <a:endParaRPr lang="nl-NL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239619" name="Picture 3" descr="earth-640x480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9620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39621" name="Text Box 5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Measurements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239622" name="Text Box 6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8 – Ruimtelijke analyse met GIS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23962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420938"/>
            <a:ext cx="8642350" cy="3649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210947" name="Picture 3" descr="earth-640x480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948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10949" name="Text Box 5"/>
          <p:cNvSpPr txBox="1">
            <a:spLocks noChangeArrowheads="1"/>
          </p:cNvSpPr>
          <p:nvPr/>
        </p:nvSpPr>
        <p:spPr bwMode="auto">
          <a:xfrm>
            <a:off x="1476375" y="2205038"/>
            <a:ext cx="6696075" cy="199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Creatie van nieuwe features en attributen gebaseerd op regels (</a:t>
            </a:r>
            <a:r>
              <a:rPr lang="fr-BE" sz="2400">
                <a:solidFill>
                  <a:schemeClr val="accent2"/>
                </a:solidFill>
              </a:rPr>
              <a:t>algoritmen</a:t>
            </a:r>
            <a:r>
              <a:rPr lang="fr-BE" sz="2400"/>
              <a:t>)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-geometrische constructies of berekeningen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-kan ook de creatie van nieuwe features omvatten</a:t>
            </a:r>
            <a:endParaRPr lang="fr-BE" b="1"/>
          </a:p>
        </p:txBody>
      </p:sp>
      <p:sp>
        <p:nvSpPr>
          <p:cNvPr id="210950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Transformations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210951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8 – Ruimtelijke analyse met GIS</a:t>
            </a:r>
            <a:endParaRPr lang="nl-NL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976" name="Picture 8" descr="buff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42"/>
          <a:stretch>
            <a:fillRect/>
          </a:stretch>
        </p:blipFill>
        <p:spPr bwMode="auto">
          <a:xfrm>
            <a:off x="4243388" y="2779713"/>
            <a:ext cx="4900612" cy="407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1970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211971" name="Picture 3" descr="earth-640x480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1972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11973" name="Text Box 5"/>
          <p:cNvSpPr txBox="1">
            <a:spLocks noChangeArrowheads="1"/>
          </p:cNvSpPr>
          <p:nvPr/>
        </p:nvSpPr>
        <p:spPr bwMode="auto">
          <a:xfrm>
            <a:off x="1476375" y="2205038"/>
            <a:ext cx="6696075" cy="1954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4"/>
              </a:buBlip>
            </a:pPr>
            <a:r>
              <a:rPr lang="fr-BE" sz="2400">
                <a:solidFill>
                  <a:schemeClr val="accent2"/>
                </a:solidFill>
              </a:rPr>
              <a:t>Buffers</a:t>
            </a:r>
            <a:r>
              <a:rPr lang="fr-BE" sz="2400"/>
              <a:t>: creatie van een nieuwe feature die een oppervlak omvat binnen een door de gebruiker gedefinieerde afstand vanaf een bepaalde feature</a:t>
            </a:r>
          </a:p>
          <a:p>
            <a:pPr>
              <a:spcBef>
                <a:spcPct val="10000"/>
              </a:spcBef>
              <a:buFontTx/>
              <a:buBlip>
                <a:blip r:embed="rId4"/>
              </a:buBlip>
            </a:pPr>
            <a:r>
              <a:rPr lang="fr-BE" sz="2400"/>
              <a:t>Kan zowel in raster als vector</a:t>
            </a:r>
          </a:p>
        </p:txBody>
      </p:sp>
      <p:sp>
        <p:nvSpPr>
          <p:cNvPr id="211974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Transformations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211975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8 – Ruimtelijke analyse met GIS</a:t>
            </a:r>
            <a:endParaRPr lang="nl-NL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212995" name="Picture 3" descr="earth-640x480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2996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12997" name="Text Box 5"/>
          <p:cNvSpPr txBox="1">
            <a:spLocks noChangeArrowheads="1"/>
          </p:cNvSpPr>
          <p:nvPr/>
        </p:nvSpPr>
        <p:spPr bwMode="auto">
          <a:xfrm>
            <a:off x="1476375" y="2205038"/>
            <a:ext cx="6696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Buffer</a:t>
            </a:r>
            <a:endParaRPr lang="fr-BE" b="1"/>
          </a:p>
        </p:txBody>
      </p:sp>
      <p:sp>
        <p:nvSpPr>
          <p:cNvPr id="212998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Transformations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212999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8 – Ruimtelijke analyse met GIS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213001" name="Picture 9" descr="fig14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2565400"/>
            <a:ext cx="6119812" cy="377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Rectangle 1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2052" name="Picture 4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058" name="Text Box 10"/>
          <p:cNvSpPr txBox="1">
            <a:spLocks noChangeArrowheads="1"/>
          </p:cNvSpPr>
          <p:nvPr/>
        </p:nvSpPr>
        <p:spPr bwMode="auto">
          <a:xfrm>
            <a:off x="1476375" y="2205038"/>
            <a:ext cx="6264275" cy="1004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3"/>
              </a:buBlip>
            </a:pPr>
            <a:r>
              <a:rPr lang="fr-BE" sz="2400"/>
              <a:t>Definitie van ruimtelijke analyse</a:t>
            </a:r>
          </a:p>
          <a:p>
            <a:pPr>
              <a:spcBef>
                <a:spcPct val="50000"/>
              </a:spcBef>
              <a:buFontTx/>
              <a:buBlip>
                <a:blip r:embed="rId3"/>
              </a:buBlip>
            </a:pPr>
            <a:r>
              <a:rPr lang="fr-BE" sz="2400"/>
              <a:t>Soorten ruimtelijke analyse</a:t>
            </a:r>
          </a:p>
        </p:txBody>
      </p:sp>
      <p:sp>
        <p:nvSpPr>
          <p:cNvPr id="2061" name="Text Box 13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Thema’s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2062" name="Text Box 14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8 – Ruimtelijke analyse met GIS</a:t>
            </a:r>
            <a:endParaRPr lang="nl-NL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214019" name="Picture 3" descr="earth-640x480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020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14021" name="Text Box 5"/>
          <p:cNvSpPr txBox="1">
            <a:spLocks noChangeArrowheads="1"/>
          </p:cNvSpPr>
          <p:nvPr/>
        </p:nvSpPr>
        <p:spPr bwMode="auto">
          <a:xfrm>
            <a:off x="1476375" y="2205038"/>
            <a:ext cx="6696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Punt-in-polygoon</a:t>
            </a:r>
            <a:endParaRPr lang="fr-BE" b="1"/>
          </a:p>
        </p:txBody>
      </p:sp>
      <p:sp>
        <p:nvSpPr>
          <p:cNvPr id="214022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Transformations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214023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8 – Ruimtelijke analyse met GIS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214024" name="Text Box 8"/>
          <p:cNvSpPr txBox="1">
            <a:spLocks noChangeArrowheads="1"/>
          </p:cNvSpPr>
          <p:nvPr/>
        </p:nvSpPr>
        <p:spPr bwMode="auto">
          <a:xfrm>
            <a:off x="4427538" y="2276475"/>
            <a:ext cx="4392612" cy="253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000">
                <a:solidFill>
                  <a:srgbClr val="FF3300"/>
                </a:solidFill>
              </a:rPr>
              <a:t>Algoritme</a:t>
            </a:r>
            <a:r>
              <a:rPr lang="fr-BE" sz="2000"/>
              <a:t>: trek een lijn van het punt naar om het even welke richting; tel het aantal snijpunten met de grenslijnen van elke polygoon; de polygoon met een oneven aantal snijpunten is degene waarin het punt is gelegen (alle andere hebben twee snijpunten</a:t>
            </a:r>
            <a:endParaRPr lang="nl-NL" sz="2000"/>
          </a:p>
        </p:txBody>
      </p:sp>
      <p:pic>
        <p:nvPicPr>
          <p:cNvPr id="214025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89238"/>
            <a:ext cx="4284663" cy="3471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215043" name="Picture 3" descr="earth-640x480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044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15045" name="Text Box 5"/>
          <p:cNvSpPr txBox="1">
            <a:spLocks noChangeArrowheads="1"/>
          </p:cNvSpPr>
          <p:nvPr/>
        </p:nvSpPr>
        <p:spPr bwMode="auto">
          <a:xfrm>
            <a:off x="1476375" y="2205038"/>
            <a:ext cx="7127875" cy="319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>
                <a:solidFill>
                  <a:schemeClr val="accent2"/>
                </a:solidFill>
              </a:rPr>
              <a:t>Polygoon overlay-vector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-de moeilijkheid om polygoon-overlap te berekenen was één van de grootste barrières voor de ontwikkeling van vector GIS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-discrete object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-continuous field</a:t>
            </a:r>
            <a:endParaRPr lang="fr-BE" sz="2400">
              <a:solidFill>
                <a:srgbClr val="336600"/>
              </a:solidFill>
            </a:endParaRPr>
          </a:p>
          <a:p>
            <a:pPr lvl="1">
              <a:spcBef>
                <a:spcPct val="10000"/>
              </a:spcBef>
            </a:pPr>
            <a:endParaRPr lang="fr-BE" sz="2400"/>
          </a:p>
          <a:p>
            <a:pPr lvl="1">
              <a:spcBef>
                <a:spcPct val="10000"/>
              </a:spcBef>
            </a:pPr>
            <a:r>
              <a:rPr lang="fr-BE" sz="2400"/>
              <a:t>-</a:t>
            </a:r>
            <a:r>
              <a:rPr lang="fr-BE" sz="2400">
                <a:solidFill>
                  <a:schemeClr val="accent2"/>
                </a:solidFill>
              </a:rPr>
              <a:t>Slivers</a:t>
            </a:r>
            <a:r>
              <a:rPr lang="fr-BE" sz="2400"/>
              <a:t>!</a:t>
            </a:r>
          </a:p>
        </p:txBody>
      </p:sp>
      <p:sp>
        <p:nvSpPr>
          <p:cNvPr id="215046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Transformations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215047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8 – Ruimtelijke analyse met GIS</a:t>
            </a:r>
            <a:endParaRPr lang="nl-NL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240643" name="Picture 3" descr="earth-640x480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0644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40646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Transformations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240647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8 – Ruimtelijke analyse met GIS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240648" name="Picture 8" descr="point_in_polyg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18" t="41995" b="10498"/>
          <a:stretch>
            <a:fillRect/>
          </a:stretch>
        </p:blipFill>
        <p:spPr bwMode="auto">
          <a:xfrm>
            <a:off x="1042988" y="1989138"/>
            <a:ext cx="5616575" cy="446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0649" name="Text Box 9"/>
          <p:cNvSpPr txBox="1">
            <a:spLocks noChangeArrowheads="1"/>
          </p:cNvSpPr>
          <p:nvPr/>
        </p:nvSpPr>
        <p:spPr bwMode="auto">
          <a:xfrm>
            <a:off x="6300788" y="4076700"/>
            <a:ext cx="2232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nl-NL" sz="2400"/>
              <a:t>Discrete object</a:t>
            </a:r>
          </a:p>
        </p:txBody>
      </p:sp>
      <p:sp>
        <p:nvSpPr>
          <p:cNvPr id="240650" name="Text Box 10"/>
          <p:cNvSpPr txBox="1">
            <a:spLocks noChangeArrowheads="1"/>
          </p:cNvSpPr>
          <p:nvPr/>
        </p:nvSpPr>
        <p:spPr bwMode="auto">
          <a:xfrm>
            <a:off x="1476375" y="2205038"/>
            <a:ext cx="7127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4"/>
              </a:buBlip>
            </a:pPr>
            <a:r>
              <a:rPr lang="fr-BE" sz="2400">
                <a:solidFill>
                  <a:schemeClr val="accent2"/>
                </a:solidFill>
              </a:rPr>
              <a:t>Polygoon overlay-vector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241667" name="Picture 3" descr="earth-640x480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1668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41669" name="Text Box 5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Transformations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241670" name="Text Box 6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8 – Ruimtelijke analyse met GIS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241672" name="Text Box 8"/>
          <p:cNvSpPr txBox="1">
            <a:spLocks noChangeArrowheads="1"/>
          </p:cNvSpPr>
          <p:nvPr/>
        </p:nvSpPr>
        <p:spPr bwMode="auto">
          <a:xfrm>
            <a:off x="6300788" y="4076700"/>
            <a:ext cx="2592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nl-NL" sz="2400"/>
              <a:t>Continuous field</a:t>
            </a:r>
          </a:p>
        </p:txBody>
      </p:sp>
      <p:pic>
        <p:nvPicPr>
          <p:cNvPr id="241673" name="Picture 9" descr="fig14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924175"/>
            <a:ext cx="5543550" cy="290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1674" name="Text Box 10"/>
          <p:cNvSpPr txBox="1">
            <a:spLocks noChangeArrowheads="1"/>
          </p:cNvSpPr>
          <p:nvPr/>
        </p:nvSpPr>
        <p:spPr bwMode="auto">
          <a:xfrm>
            <a:off x="1476375" y="2205038"/>
            <a:ext cx="7127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4"/>
              </a:buBlip>
            </a:pPr>
            <a:r>
              <a:rPr lang="fr-BE" sz="2400">
                <a:solidFill>
                  <a:schemeClr val="accent2"/>
                </a:solidFill>
              </a:rPr>
              <a:t>Polygoon overlay-vector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216067" name="Picture 3" descr="earth-640x480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068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16069" name="Text Box 5"/>
          <p:cNvSpPr txBox="1">
            <a:spLocks noChangeArrowheads="1"/>
          </p:cNvSpPr>
          <p:nvPr/>
        </p:nvSpPr>
        <p:spPr bwMode="auto">
          <a:xfrm>
            <a:off x="1476375" y="2205038"/>
            <a:ext cx="6696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Polygoon overlay-vector</a:t>
            </a:r>
          </a:p>
        </p:txBody>
      </p:sp>
      <p:sp>
        <p:nvSpPr>
          <p:cNvPr id="216070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Transformations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216071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8 – Ruimtelijke analyse met GIS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21607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708275"/>
            <a:ext cx="7632700" cy="3675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217091" name="Picture 3" descr="earth-640x480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7092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17093" name="Text Box 5"/>
          <p:cNvSpPr txBox="1">
            <a:spLocks noChangeArrowheads="1"/>
          </p:cNvSpPr>
          <p:nvPr/>
        </p:nvSpPr>
        <p:spPr bwMode="auto">
          <a:xfrm>
            <a:off x="0" y="2205038"/>
            <a:ext cx="3455988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>
                <a:solidFill>
                  <a:schemeClr val="accent2"/>
                </a:solidFill>
              </a:rPr>
              <a:t>Interpolatie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-zeer veel toepassingen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-’intelligent gueswork’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-enkel relevant in continuous field perspectief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-Tobler Law als basis</a:t>
            </a:r>
          </a:p>
        </p:txBody>
      </p:sp>
      <p:sp>
        <p:nvSpPr>
          <p:cNvPr id="217094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Transformations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217095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8 – Ruimtelijke analyse met GIS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21709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1985963"/>
            <a:ext cx="6027737" cy="433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218115" name="Picture 3" descr="earth-640x480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8116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18117" name="Text Box 5"/>
          <p:cNvSpPr txBox="1">
            <a:spLocks noChangeArrowheads="1"/>
          </p:cNvSpPr>
          <p:nvPr/>
        </p:nvSpPr>
        <p:spPr bwMode="auto">
          <a:xfrm>
            <a:off x="1476375" y="2205038"/>
            <a:ext cx="6696075" cy="858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Interpolatie:</a:t>
            </a:r>
          </a:p>
          <a:p>
            <a:pPr lvl="1">
              <a:spcBef>
                <a:spcPct val="10000"/>
              </a:spcBef>
            </a:pPr>
            <a:r>
              <a:rPr lang="fr-BE" sz="2400">
                <a:solidFill>
                  <a:srgbClr val="FF3300"/>
                </a:solidFill>
              </a:rPr>
              <a:t>Thiessen polygonen</a:t>
            </a:r>
          </a:p>
        </p:txBody>
      </p:sp>
      <p:sp>
        <p:nvSpPr>
          <p:cNvPr id="218118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Transformations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218119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8 – Ruimtelijke analyse met GIS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21812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068638"/>
            <a:ext cx="5832475" cy="340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245763" name="Picture 3" descr="earth-640x480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764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45765" name="Text Box 5"/>
          <p:cNvSpPr txBox="1">
            <a:spLocks noChangeArrowheads="1"/>
          </p:cNvSpPr>
          <p:nvPr/>
        </p:nvSpPr>
        <p:spPr bwMode="auto">
          <a:xfrm>
            <a:off x="1476375" y="2205038"/>
            <a:ext cx="6696075" cy="858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Interpolatie:</a:t>
            </a:r>
          </a:p>
          <a:p>
            <a:pPr lvl="1">
              <a:spcBef>
                <a:spcPct val="10000"/>
              </a:spcBef>
            </a:pPr>
            <a:r>
              <a:rPr lang="fr-BE" sz="2400">
                <a:solidFill>
                  <a:srgbClr val="FF3300"/>
                </a:solidFill>
              </a:rPr>
              <a:t>Thiessen polygonen</a:t>
            </a:r>
          </a:p>
        </p:txBody>
      </p:sp>
      <p:sp>
        <p:nvSpPr>
          <p:cNvPr id="245766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Transformations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245767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8 – Ruimtelijke analyse met GIS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245769" name="Picture 9" descr="15012001th_hu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3716338"/>
            <a:ext cx="2125662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70" name="Picture 10" descr="15012001th_t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3716338"/>
            <a:ext cx="2293938" cy="192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71" name="Picture 11" descr="15012001th_point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716338"/>
            <a:ext cx="2232025" cy="183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242691" name="Picture 3" descr="earth-640x480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2692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>
            <a:off x="1476375" y="2205038"/>
            <a:ext cx="6696075" cy="858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Interpolatie:</a:t>
            </a:r>
          </a:p>
          <a:p>
            <a:pPr lvl="1">
              <a:spcBef>
                <a:spcPct val="10000"/>
              </a:spcBef>
            </a:pPr>
            <a:r>
              <a:rPr lang="fr-BE" sz="2400">
                <a:solidFill>
                  <a:srgbClr val="FF3300"/>
                </a:solidFill>
              </a:rPr>
              <a:t>Thiessen polygonen</a:t>
            </a:r>
          </a:p>
        </p:txBody>
      </p:sp>
      <p:sp>
        <p:nvSpPr>
          <p:cNvPr id="242694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Transformations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242695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8 – Ruimtelijke analyse met GIS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242697" name="Picture 9" descr="p114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3008313"/>
            <a:ext cx="5148262" cy="384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243715" name="Picture 3" descr="earth-640x480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3716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43717" name="Text Box 5"/>
          <p:cNvSpPr txBox="1">
            <a:spLocks noChangeArrowheads="1"/>
          </p:cNvSpPr>
          <p:nvPr/>
        </p:nvSpPr>
        <p:spPr bwMode="auto">
          <a:xfrm>
            <a:off x="1476375" y="2205038"/>
            <a:ext cx="6696075" cy="858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Interpolatie:</a:t>
            </a:r>
          </a:p>
          <a:p>
            <a:pPr lvl="1">
              <a:spcBef>
                <a:spcPct val="10000"/>
              </a:spcBef>
            </a:pPr>
            <a:r>
              <a:rPr lang="fr-BE" sz="2400">
                <a:solidFill>
                  <a:srgbClr val="FF3300"/>
                </a:solidFill>
              </a:rPr>
              <a:t>Thiessen polygonen</a:t>
            </a:r>
          </a:p>
        </p:txBody>
      </p:sp>
      <p:sp>
        <p:nvSpPr>
          <p:cNvPr id="243718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Transformations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243719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8 – Ruimtelijke analyse met GIS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243721" name="Picture 9" descr="fig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3068638"/>
            <a:ext cx="5256213" cy="337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200707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0708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00709" name="Text Box 5"/>
          <p:cNvSpPr txBox="1">
            <a:spLocks noChangeArrowheads="1"/>
          </p:cNvSpPr>
          <p:nvPr/>
        </p:nvSpPr>
        <p:spPr bwMode="auto">
          <a:xfrm>
            <a:off x="1476375" y="2205038"/>
            <a:ext cx="6264275" cy="301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3"/>
              </a:buBlip>
            </a:pPr>
            <a:r>
              <a:rPr lang="fr-BE" sz="2400"/>
              <a:t>Analyse is ‘</a:t>
            </a:r>
            <a:r>
              <a:rPr lang="fr-BE" sz="2400">
                <a:solidFill>
                  <a:schemeClr val="accent2"/>
                </a:solidFill>
              </a:rPr>
              <a:t>ruimtelijk</a:t>
            </a:r>
            <a:r>
              <a:rPr lang="fr-BE" sz="2400"/>
              <a:t>’ als de resultaten ervan afhangen van de locatie van de ‘features’</a:t>
            </a:r>
          </a:p>
          <a:p>
            <a:pPr lvl="1">
              <a:spcBef>
                <a:spcPct val="50000"/>
              </a:spcBef>
            </a:pPr>
            <a:r>
              <a:rPr lang="fr-BE" sz="2400"/>
              <a:t>-verplaats de objecten, en de resultaten van de analyse veranderen</a:t>
            </a:r>
          </a:p>
          <a:p>
            <a:pPr>
              <a:spcBef>
                <a:spcPct val="50000"/>
              </a:spcBef>
              <a:buFontTx/>
              <a:buBlip>
                <a:blip r:embed="rId3"/>
              </a:buBlip>
            </a:pPr>
            <a:r>
              <a:rPr lang="fr-BE" sz="2400"/>
              <a:t>Ruimtelijke analyse vergt attribuutwaarden en de locatie van ‘features’</a:t>
            </a:r>
          </a:p>
        </p:txBody>
      </p:sp>
      <p:sp>
        <p:nvSpPr>
          <p:cNvPr id="200710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Definitie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200711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8 – Ruimtelijke analyse met GIS</a:t>
            </a:r>
            <a:endParaRPr lang="nl-NL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219139" name="Picture 3" descr="earth-640x480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9140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19141" name="Text Box 5"/>
          <p:cNvSpPr txBox="1">
            <a:spLocks noChangeArrowheads="1"/>
          </p:cNvSpPr>
          <p:nvPr/>
        </p:nvSpPr>
        <p:spPr bwMode="auto">
          <a:xfrm>
            <a:off x="323850" y="2205038"/>
            <a:ext cx="4032250" cy="1223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Interpolatie:</a:t>
            </a:r>
          </a:p>
          <a:p>
            <a:pPr lvl="1">
              <a:spcBef>
                <a:spcPct val="10000"/>
              </a:spcBef>
            </a:pPr>
            <a:r>
              <a:rPr lang="fr-BE" sz="2400">
                <a:solidFill>
                  <a:srgbClr val="FF3300"/>
                </a:solidFill>
              </a:rPr>
              <a:t>Inverse distance weighting</a:t>
            </a:r>
          </a:p>
        </p:txBody>
      </p:sp>
      <p:sp>
        <p:nvSpPr>
          <p:cNvPr id="219142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Transformations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219143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8 – Ruimtelijke analyse met GIS</a:t>
            </a:r>
            <a:endParaRPr lang="nl-NL">
              <a:solidFill>
                <a:schemeClr val="bg1"/>
              </a:solidFill>
            </a:endParaRPr>
          </a:p>
        </p:txBody>
      </p:sp>
      <p:grpSp>
        <p:nvGrpSpPr>
          <p:cNvPr id="219147" name="Group 11"/>
          <p:cNvGrpSpPr>
            <a:grpSpLocks/>
          </p:cNvGrpSpPr>
          <p:nvPr/>
        </p:nvGrpSpPr>
        <p:grpSpPr bwMode="auto">
          <a:xfrm>
            <a:off x="3348038" y="1557338"/>
            <a:ext cx="4752975" cy="2384425"/>
            <a:chOff x="2109" y="981"/>
            <a:chExt cx="2994" cy="1502"/>
          </a:xfrm>
        </p:grpSpPr>
        <p:pic>
          <p:nvPicPr>
            <p:cNvPr id="219144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08"/>
            <a:stretch>
              <a:fillRect/>
            </a:stretch>
          </p:blipFill>
          <p:spPr bwMode="auto">
            <a:xfrm>
              <a:off x="2109" y="1001"/>
              <a:ext cx="2834" cy="14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9145" name="Rectangle 9"/>
            <p:cNvSpPr>
              <a:spLocks noChangeArrowheads="1"/>
            </p:cNvSpPr>
            <p:nvPr/>
          </p:nvSpPr>
          <p:spPr bwMode="auto">
            <a:xfrm>
              <a:off x="4558" y="981"/>
              <a:ext cx="454" cy="5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  <p:sp>
          <p:nvSpPr>
            <p:cNvPr id="219146" name="Rectangle 10"/>
            <p:cNvSpPr>
              <a:spLocks noChangeArrowheads="1"/>
            </p:cNvSpPr>
            <p:nvPr/>
          </p:nvSpPr>
          <p:spPr bwMode="auto">
            <a:xfrm>
              <a:off x="3833" y="1661"/>
              <a:ext cx="1270" cy="2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nl-BE"/>
            </a:p>
          </p:txBody>
        </p:sp>
      </p:grpSp>
      <p:pic>
        <p:nvPicPr>
          <p:cNvPr id="219148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076700"/>
            <a:ext cx="8137525" cy="2008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220163" name="Picture 3" descr="earth-640x480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0164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20166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Transformations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220167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8 – Ruimtelijke analyse met GIS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220170" name="Picture 10" descr="fig14 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916113"/>
            <a:ext cx="6192837" cy="448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244739" name="Picture 3" descr="earth-640x480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4740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44741" name="Text Box 5"/>
          <p:cNvSpPr txBox="1">
            <a:spLocks noChangeArrowheads="1"/>
          </p:cNvSpPr>
          <p:nvPr/>
        </p:nvSpPr>
        <p:spPr bwMode="auto">
          <a:xfrm>
            <a:off x="179388" y="2205038"/>
            <a:ext cx="4537075" cy="235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Interpolatie: </a:t>
            </a:r>
            <a:r>
              <a:rPr lang="fr-BE" sz="2400">
                <a:solidFill>
                  <a:schemeClr val="accent2"/>
                </a:solidFill>
              </a:rPr>
              <a:t>IDW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-nooit extrapoleren; ‘extreme waarden bepalen de interpolatie’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-soms onverwachte resultaten</a:t>
            </a:r>
          </a:p>
        </p:txBody>
      </p:sp>
      <p:sp>
        <p:nvSpPr>
          <p:cNvPr id="244742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Transformations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244743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8 – Ruimtelijke analyse met GIS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24474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75" y="1196975"/>
            <a:ext cx="4403725" cy="566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4745" name="AutoShape 9"/>
          <p:cNvSpPr>
            <a:spLocks noChangeArrowheads="1"/>
          </p:cNvSpPr>
          <p:nvPr/>
        </p:nvSpPr>
        <p:spPr bwMode="auto">
          <a:xfrm>
            <a:off x="2987675" y="4221163"/>
            <a:ext cx="2016125" cy="503237"/>
          </a:xfrm>
          <a:prstGeom prst="rightArrow">
            <a:avLst>
              <a:gd name="adj1" fmla="val 50000"/>
              <a:gd name="adj2" fmla="val 100158"/>
            </a:avLst>
          </a:prstGeom>
          <a:solidFill>
            <a:schemeClr val="bg1"/>
          </a:solidFill>
          <a:ln w="38100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221187" name="Picture 3" descr="earth-640x480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1188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21189" name="Text Box 5"/>
          <p:cNvSpPr txBox="1">
            <a:spLocks noChangeArrowheads="1"/>
          </p:cNvSpPr>
          <p:nvPr/>
        </p:nvSpPr>
        <p:spPr bwMode="auto">
          <a:xfrm>
            <a:off x="1476375" y="2205038"/>
            <a:ext cx="6696075" cy="2319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>
                <a:solidFill>
                  <a:schemeClr val="accent2"/>
                </a:solidFill>
              </a:rPr>
              <a:t>SPREAD</a:t>
            </a:r>
            <a:r>
              <a:rPr lang="fr-BE" sz="2400"/>
              <a:t> evalueert fenomenen die accumuleren met de afstand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qua algoritmen is het een stapsgewijze beweging in alle richtingen vanuit één of meerdere startpunten, waarbij de variabele bij elke stap wordt berekend (bv. reistijd)</a:t>
            </a:r>
          </a:p>
        </p:txBody>
      </p:sp>
      <p:sp>
        <p:nvSpPr>
          <p:cNvPr id="221190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Connectiviteitsfuncties: SPREAD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221191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8 – Ruimtelijke analyse met GIS</a:t>
            </a:r>
            <a:endParaRPr lang="nl-NL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222211" name="Picture 3" descr="earth-640x480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2212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22214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Connectiviteitsfuncties: SPREAD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222215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8 – Ruimtelijke analyse met GIS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22221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916113"/>
            <a:ext cx="8964612" cy="391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2217" name="Text Box 9"/>
          <p:cNvSpPr txBox="1">
            <a:spLocks noChangeArrowheads="1"/>
          </p:cNvSpPr>
          <p:nvPr/>
        </p:nvSpPr>
        <p:spPr bwMode="auto">
          <a:xfrm>
            <a:off x="539750" y="5876925"/>
            <a:ext cx="3311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>
                <a:solidFill>
                  <a:schemeClr val="accent2"/>
                </a:solidFill>
              </a:rPr>
              <a:t>Afstandsberekening</a:t>
            </a:r>
            <a:endParaRPr lang="nl-NL" sz="2400">
              <a:solidFill>
                <a:schemeClr val="accent2"/>
              </a:solidFill>
            </a:endParaRPr>
          </a:p>
        </p:txBody>
      </p:sp>
      <p:sp>
        <p:nvSpPr>
          <p:cNvPr id="222218" name="Text Box 10"/>
          <p:cNvSpPr txBox="1">
            <a:spLocks noChangeArrowheads="1"/>
          </p:cNvSpPr>
          <p:nvPr/>
        </p:nvSpPr>
        <p:spPr bwMode="auto">
          <a:xfrm>
            <a:off x="4932363" y="5949950"/>
            <a:ext cx="3311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chemeClr val="accent2"/>
                </a:solidFill>
              </a:rPr>
              <a:t>Equi-distant </a:t>
            </a:r>
            <a:r>
              <a:rPr lang="fr-BE" sz="2400">
                <a:solidFill>
                  <a:schemeClr val="accent2"/>
                </a:solidFill>
              </a:rPr>
              <a:t>reistijden</a:t>
            </a:r>
            <a:endParaRPr lang="nl-NL" sz="240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223235" name="Picture 3" descr="earth-640x480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3236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23238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Connectiviteitsfuncties: SPREAD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223239" name="Text Box 7"/>
          <p:cNvSpPr txBox="1">
            <a:spLocks noChangeArrowheads="1"/>
          </p:cNvSpPr>
          <p:nvPr/>
        </p:nvSpPr>
        <p:spPr bwMode="auto">
          <a:xfrm>
            <a:off x="0" y="6491288"/>
            <a:ext cx="63007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8 – Ruimtelijke analyse met GIS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22324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9138"/>
            <a:ext cx="9144000" cy="422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3241" name="Text Box 9"/>
          <p:cNvSpPr txBox="1">
            <a:spLocks noChangeArrowheads="1"/>
          </p:cNvSpPr>
          <p:nvPr/>
        </p:nvSpPr>
        <p:spPr bwMode="auto">
          <a:xfrm>
            <a:off x="611188" y="6092825"/>
            <a:ext cx="3600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>
                <a:solidFill>
                  <a:schemeClr val="accent2"/>
                </a:solidFill>
              </a:rPr>
              <a:t>Ondoordringbare grens</a:t>
            </a:r>
            <a:endParaRPr lang="nl-NL" sz="2400">
              <a:solidFill>
                <a:schemeClr val="accent2"/>
              </a:solidFill>
            </a:endParaRPr>
          </a:p>
        </p:txBody>
      </p:sp>
      <p:sp>
        <p:nvSpPr>
          <p:cNvPr id="223242" name="Text Box 10"/>
          <p:cNvSpPr txBox="1">
            <a:spLocks noChangeArrowheads="1"/>
          </p:cNvSpPr>
          <p:nvPr/>
        </p:nvSpPr>
        <p:spPr bwMode="auto">
          <a:xfrm>
            <a:off x="6372225" y="6092825"/>
            <a:ext cx="2771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>
                <a:solidFill>
                  <a:schemeClr val="accent2"/>
                </a:solidFill>
              </a:rPr>
              <a:t>Permeable grens</a:t>
            </a:r>
            <a:endParaRPr lang="nl-NL" sz="240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224259" name="Picture 3" descr="earth-640x480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4260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24262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Connectiviteitsfuncties: SPREAD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224263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8 – Ruimtelijke analyse met GIS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22426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276475"/>
            <a:ext cx="8351837" cy="3884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225283" name="Picture 3" descr="earth-640x480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284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25285" name="Text Box 5"/>
          <p:cNvSpPr txBox="1">
            <a:spLocks noChangeArrowheads="1"/>
          </p:cNvSpPr>
          <p:nvPr/>
        </p:nvSpPr>
        <p:spPr bwMode="auto">
          <a:xfrm>
            <a:off x="179388" y="2205038"/>
            <a:ext cx="3816350" cy="410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De </a:t>
            </a:r>
            <a:r>
              <a:rPr lang="fr-BE" sz="2400">
                <a:solidFill>
                  <a:schemeClr val="accent2"/>
                </a:solidFill>
              </a:rPr>
              <a:t>SEEK/STREAM</a:t>
            </a:r>
            <a:r>
              <a:rPr lang="fr-BE" sz="2400"/>
              <a:t> functie voert een stapsgewijze directionele zoekoperatie uit vanaf een startlocatie, gebruik makend van een beslissingsregel. De procedure wordt herhaald tot een verdere stap in tegenstelling is met de beslissingsregel</a:t>
            </a:r>
          </a:p>
        </p:txBody>
      </p:sp>
      <p:sp>
        <p:nvSpPr>
          <p:cNvPr id="225286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Connectiviteitsfuncties: SEEK/STREAM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225287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8 – Ruimtelijke analyse met GIS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22528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1916113"/>
            <a:ext cx="5148262" cy="4500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226307" name="Picture 3" descr="earth-640x480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6308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26310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Connectiviteitsfuncties: INTERVISIBILITY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226311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8 – Ruimtelijke analyse met GIS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22631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9138"/>
            <a:ext cx="9144000" cy="2684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6313" name="Text Box 9"/>
          <p:cNvSpPr txBox="1">
            <a:spLocks noChangeArrowheads="1"/>
          </p:cNvSpPr>
          <p:nvPr/>
        </p:nvSpPr>
        <p:spPr bwMode="auto">
          <a:xfrm>
            <a:off x="3995738" y="4797425"/>
            <a:ext cx="2663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>
                <a:solidFill>
                  <a:schemeClr val="accent2"/>
                </a:solidFill>
              </a:rPr>
              <a:t>Concept</a:t>
            </a:r>
            <a:endParaRPr lang="nl-NL" sz="240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227331" name="Picture 3" descr="earth-640x480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7332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27333" name="Text Box 5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Connectiviteitsfuncties: INTERVISIBILITY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227334" name="Text Box 6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8 – Ruimtelijke analyse met GIS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22733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1949450"/>
            <a:ext cx="5364162" cy="490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7336" name="Text Box 8"/>
          <p:cNvSpPr txBox="1">
            <a:spLocks noChangeArrowheads="1"/>
          </p:cNvSpPr>
          <p:nvPr/>
        </p:nvSpPr>
        <p:spPr bwMode="auto">
          <a:xfrm>
            <a:off x="539750" y="2420938"/>
            <a:ext cx="266382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>
                <a:solidFill>
                  <a:schemeClr val="accent2"/>
                </a:solidFill>
              </a:rPr>
              <a:t>Datasets voor </a:t>
            </a:r>
            <a:r>
              <a:rPr lang="fr-BE" sz="2400" i="1">
                <a:solidFill>
                  <a:schemeClr val="accent2"/>
                </a:solidFill>
              </a:rPr>
              <a:t>intervisibility analysis</a:t>
            </a:r>
            <a:endParaRPr lang="nl-NL" sz="2400" i="1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230403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0404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30406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Definitie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230407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8 – Ruimtelijke analyse met GIS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230408" name="Picture 8" descr="cholera outbrea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113" y="1196975"/>
            <a:ext cx="4687887" cy="532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0410" name="Picture 10" descr="John_Sn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916113"/>
            <a:ext cx="2979737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0411" name="Text Box 11"/>
          <p:cNvSpPr txBox="1">
            <a:spLocks noChangeArrowheads="1"/>
          </p:cNvSpPr>
          <p:nvPr/>
        </p:nvSpPr>
        <p:spPr bwMode="auto">
          <a:xfrm>
            <a:off x="539750" y="5876925"/>
            <a:ext cx="31670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nl-NL">
                <a:solidFill>
                  <a:schemeClr val="accent2"/>
                </a:solidFill>
              </a:rPr>
              <a:t>Dr. John Snow (1813-1858)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228355" name="Picture 3" descr="earth-640x480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8356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28357" name="Text Box 5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Connectiviteitsfuncties: INTERVISIBILITY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228358" name="Text Box 6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8 – Ruimtelijke analyse met GIS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22835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1879600"/>
            <a:ext cx="5003800" cy="459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8361" name="Text Box 9"/>
          <p:cNvSpPr txBox="1">
            <a:spLocks noChangeArrowheads="1"/>
          </p:cNvSpPr>
          <p:nvPr/>
        </p:nvSpPr>
        <p:spPr bwMode="auto">
          <a:xfrm>
            <a:off x="539750" y="2420938"/>
            <a:ext cx="2663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>
                <a:solidFill>
                  <a:schemeClr val="accent2"/>
                </a:solidFill>
              </a:rPr>
              <a:t>Parameters</a:t>
            </a:r>
            <a:endParaRPr lang="nl-NL" sz="2400" i="1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231427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1428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31429" name="Text Box 5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Definitie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231430" name="Text Box 6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8 – Ruimtelijke analyse met GIS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231433" name="Text Box 9"/>
          <p:cNvSpPr txBox="1">
            <a:spLocks noChangeArrowheads="1"/>
          </p:cNvSpPr>
          <p:nvPr/>
        </p:nvSpPr>
        <p:spPr bwMode="auto">
          <a:xfrm>
            <a:off x="1763713" y="3573463"/>
            <a:ext cx="31670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nl-NL">
                <a:solidFill>
                  <a:schemeClr val="accent2"/>
                </a:solidFill>
              </a:rPr>
              <a:t>Openshaw: incidence of childhood leukemia</a:t>
            </a:r>
          </a:p>
        </p:txBody>
      </p:sp>
      <p:pic>
        <p:nvPicPr>
          <p:cNvPr id="231434" name="Picture 10" descr="Opensha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4" t="2103" r="23647" b="2103"/>
          <a:stretch>
            <a:fillRect/>
          </a:stretch>
        </p:blipFill>
        <p:spPr bwMode="auto">
          <a:xfrm>
            <a:off x="4895850" y="1196975"/>
            <a:ext cx="4248150" cy="566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229379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9380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29381" name="Text Box 5"/>
          <p:cNvSpPr txBox="1">
            <a:spLocks noChangeArrowheads="1"/>
          </p:cNvSpPr>
          <p:nvPr/>
        </p:nvSpPr>
        <p:spPr bwMode="auto">
          <a:xfrm>
            <a:off x="1476375" y="2205038"/>
            <a:ext cx="6264275" cy="429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3"/>
              </a:buBlip>
            </a:pPr>
            <a:r>
              <a:rPr lang="en-US" sz="2400">
                <a:cs typeface="Arial" charset="0"/>
              </a:rPr>
              <a:t>"</a:t>
            </a:r>
            <a:r>
              <a:rPr lang="fr-BE" sz="2400" i="1">
                <a:solidFill>
                  <a:schemeClr val="accent2"/>
                </a:solidFill>
              </a:rPr>
              <a:t>Een efficiënte ruimtelijke analyse vereist een intelligente gebruiker, niet enkel een krachtige computer</a:t>
            </a:r>
            <a:r>
              <a:rPr lang="en-US" sz="2400">
                <a:cs typeface="Arial" charset="0"/>
              </a:rPr>
              <a:t>“</a:t>
            </a:r>
          </a:p>
          <a:p>
            <a:pPr>
              <a:spcBef>
                <a:spcPct val="50000"/>
              </a:spcBef>
              <a:buFontTx/>
              <a:buBlip>
                <a:blip r:embed="rId3"/>
              </a:buBlip>
            </a:pPr>
            <a:r>
              <a:rPr lang="en-US" sz="2400">
                <a:solidFill>
                  <a:schemeClr val="accent2"/>
                </a:solidFill>
                <a:cs typeface="Arial" charset="0"/>
              </a:rPr>
              <a:t>Deductief </a:t>
            </a:r>
            <a:r>
              <a:rPr lang="en-US" sz="2400">
                <a:cs typeface="Arial" charset="0"/>
              </a:rPr>
              <a:t>(testen of bevestigen van theoriën)</a:t>
            </a:r>
          </a:p>
          <a:p>
            <a:pPr>
              <a:spcBef>
                <a:spcPct val="50000"/>
              </a:spcBef>
              <a:buFontTx/>
              <a:buBlip>
                <a:blip r:embed="rId3"/>
              </a:buBlip>
            </a:pPr>
            <a:r>
              <a:rPr lang="en-US" sz="2400">
                <a:solidFill>
                  <a:schemeClr val="accent2"/>
                </a:solidFill>
                <a:cs typeface="Arial" charset="0"/>
              </a:rPr>
              <a:t>Inductief </a:t>
            </a:r>
            <a:r>
              <a:rPr lang="en-US" sz="2400">
                <a:cs typeface="Arial" charset="0"/>
              </a:rPr>
              <a:t>(genereren van nieuwe theoriën en algemene principes</a:t>
            </a:r>
            <a:r>
              <a:rPr lang="en-US" sz="2400"/>
              <a:t>; wetten uit waarnemingen</a:t>
            </a:r>
            <a:r>
              <a:rPr lang="en-US" sz="2400">
                <a:cs typeface="Arial" charset="0"/>
              </a:rPr>
              <a:t>)</a:t>
            </a:r>
          </a:p>
          <a:p>
            <a:pPr>
              <a:spcBef>
                <a:spcPct val="50000"/>
              </a:spcBef>
              <a:buFontTx/>
              <a:buBlip>
                <a:blip r:embed="rId3"/>
              </a:buBlip>
            </a:pPr>
            <a:r>
              <a:rPr lang="en-US" sz="2400">
                <a:solidFill>
                  <a:schemeClr val="accent2"/>
                </a:solidFill>
                <a:cs typeface="Arial" charset="0"/>
              </a:rPr>
              <a:t>Normatief </a:t>
            </a:r>
            <a:r>
              <a:rPr lang="en-US" sz="2400">
                <a:cs typeface="Arial" charset="0"/>
              </a:rPr>
              <a:t>(ontwikkelen of voorschrijven van betere ‘designs’)</a:t>
            </a:r>
          </a:p>
        </p:txBody>
      </p:sp>
      <p:sp>
        <p:nvSpPr>
          <p:cNvPr id="229382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Definitie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229383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8 – Ruimtelijke analyse met GIS</a:t>
            </a:r>
            <a:endParaRPr lang="nl-NL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201731" name="Picture 3" descr="earth-640x48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1732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01733" name="Text Box 5"/>
          <p:cNvSpPr txBox="1">
            <a:spLocks noChangeArrowheads="1"/>
          </p:cNvSpPr>
          <p:nvPr/>
        </p:nvSpPr>
        <p:spPr bwMode="auto">
          <a:xfrm>
            <a:off x="684213" y="2205038"/>
            <a:ext cx="8459787" cy="430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Er zijn letterlijk duizenden technieken voor ruimtelijke analyse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Onderverdeling in 6 categorieën, elk met een verschillende conceptuele basis:</a:t>
            </a:r>
          </a:p>
          <a:p>
            <a:pPr lvl="1">
              <a:spcBef>
                <a:spcPct val="10000"/>
              </a:spcBef>
            </a:pPr>
            <a:r>
              <a:rPr lang="fr-BE" sz="2400">
                <a:solidFill>
                  <a:schemeClr val="accent2"/>
                </a:solidFill>
              </a:rPr>
              <a:t>-</a:t>
            </a:r>
            <a:r>
              <a:rPr lang="fr-BE" sz="2400" b="1">
                <a:solidFill>
                  <a:schemeClr val="accent2"/>
                </a:solidFill>
              </a:rPr>
              <a:t>queries and reasoning</a:t>
            </a:r>
          </a:p>
          <a:p>
            <a:pPr lvl="1">
              <a:spcBef>
                <a:spcPct val="10000"/>
              </a:spcBef>
            </a:pPr>
            <a:r>
              <a:rPr lang="fr-BE" sz="2400" b="1">
                <a:solidFill>
                  <a:schemeClr val="accent2"/>
                </a:solidFill>
              </a:rPr>
              <a:t>-measurements</a:t>
            </a:r>
          </a:p>
          <a:p>
            <a:pPr lvl="1">
              <a:spcBef>
                <a:spcPct val="10000"/>
              </a:spcBef>
            </a:pPr>
            <a:r>
              <a:rPr lang="fr-BE" sz="2400" b="1">
                <a:solidFill>
                  <a:schemeClr val="accent2"/>
                </a:solidFill>
              </a:rPr>
              <a:t>-transformations</a:t>
            </a:r>
          </a:p>
          <a:p>
            <a:pPr lvl="1">
              <a:spcBef>
                <a:spcPct val="10000"/>
              </a:spcBef>
            </a:pPr>
            <a:r>
              <a:rPr lang="fr-BE" sz="2400" b="1">
                <a:solidFill>
                  <a:schemeClr val="accent2"/>
                </a:solidFill>
              </a:rPr>
              <a:t>-descriptive summaries </a:t>
            </a:r>
            <a:r>
              <a:rPr lang="fr-BE" sz="2000"/>
              <a:t>(spatial equivalent of descriptive statistics)</a:t>
            </a:r>
          </a:p>
          <a:p>
            <a:pPr lvl="1">
              <a:spcBef>
                <a:spcPct val="10000"/>
              </a:spcBef>
            </a:pPr>
            <a:r>
              <a:rPr lang="fr-BE" sz="2400" b="1">
                <a:solidFill>
                  <a:schemeClr val="accent2"/>
                </a:solidFill>
              </a:rPr>
              <a:t>-optimization</a:t>
            </a:r>
          </a:p>
          <a:p>
            <a:pPr lvl="1">
              <a:spcBef>
                <a:spcPct val="10000"/>
              </a:spcBef>
            </a:pPr>
            <a:r>
              <a:rPr lang="fr-BE" sz="2400" b="1">
                <a:solidFill>
                  <a:schemeClr val="accent2"/>
                </a:solidFill>
              </a:rPr>
              <a:t>-hypothesis testing</a:t>
            </a:r>
          </a:p>
        </p:txBody>
      </p:sp>
      <p:sp>
        <p:nvSpPr>
          <p:cNvPr id="201734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Soorten ruimtelijke analyse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201735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8 – Ruimtelijke analyse met GIS</a:t>
            </a:r>
            <a:endParaRPr lang="nl-NL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ChangeArrowheads="1"/>
          </p:cNvSpPr>
          <p:nvPr/>
        </p:nvSpPr>
        <p:spPr bwMode="auto">
          <a:xfrm>
            <a:off x="0" y="0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202755" name="Picture 3" descr="earth-640x480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47813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2756" name="Rectangle 4"/>
          <p:cNvSpPr>
            <a:spLocks noChangeArrowheads="1"/>
          </p:cNvSpPr>
          <p:nvPr/>
        </p:nvSpPr>
        <p:spPr bwMode="auto">
          <a:xfrm>
            <a:off x="0" y="6524625"/>
            <a:ext cx="6372225" cy="3333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202757" name="Text Box 5"/>
          <p:cNvSpPr txBox="1">
            <a:spLocks noChangeArrowheads="1"/>
          </p:cNvSpPr>
          <p:nvPr/>
        </p:nvSpPr>
        <p:spPr bwMode="auto">
          <a:xfrm>
            <a:off x="1476375" y="2205038"/>
            <a:ext cx="6696075" cy="407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 = antwoord op een vraag van de gebruiker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-geen verandering in de database</a:t>
            </a:r>
          </a:p>
          <a:p>
            <a:pPr lvl="1">
              <a:spcBef>
                <a:spcPct val="10000"/>
              </a:spcBef>
            </a:pPr>
            <a:r>
              <a:rPr lang="fr-BE" sz="2400"/>
              <a:t>-geen nieuwe data worden geproduceerd</a:t>
            </a:r>
          </a:p>
          <a:p>
            <a:pPr>
              <a:spcBef>
                <a:spcPct val="10000"/>
              </a:spcBef>
              <a:buFontTx/>
              <a:buBlip>
                <a:blip r:embed="rId3"/>
              </a:buBlip>
            </a:pPr>
            <a:r>
              <a:rPr lang="fr-BE" sz="2400"/>
              <a:t>Views</a:t>
            </a:r>
          </a:p>
          <a:p>
            <a:pPr lvl="1">
              <a:spcBef>
                <a:spcPct val="10000"/>
              </a:spcBef>
            </a:pPr>
            <a:r>
              <a:rPr lang="fr-BE" sz="2400">
                <a:solidFill>
                  <a:schemeClr val="accent2"/>
                </a:solidFill>
              </a:rPr>
              <a:t>-</a:t>
            </a:r>
            <a:r>
              <a:rPr lang="fr-BE" sz="2400" b="1">
                <a:solidFill>
                  <a:schemeClr val="accent2"/>
                </a:solidFill>
              </a:rPr>
              <a:t>catalog view</a:t>
            </a:r>
          </a:p>
          <a:p>
            <a:pPr lvl="1">
              <a:spcBef>
                <a:spcPct val="10000"/>
              </a:spcBef>
            </a:pPr>
            <a:r>
              <a:rPr lang="fr-BE" sz="2400" b="1">
                <a:solidFill>
                  <a:schemeClr val="accent2"/>
                </a:solidFill>
              </a:rPr>
              <a:t>-map view</a:t>
            </a:r>
            <a:endParaRPr lang="fr-BE" sz="2400" b="1"/>
          </a:p>
          <a:p>
            <a:pPr lvl="1">
              <a:spcBef>
                <a:spcPct val="10000"/>
              </a:spcBef>
            </a:pPr>
            <a:r>
              <a:rPr lang="fr-BE" sz="2400" b="1">
                <a:solidFill>
                  <a:schemeClr val="accent2"/>
                </a:solidFill>
              </a:rPr>
              <a:t>-table view</a:t>
            </a:r>
          </a:p>
          <a:p>
            <a:pPr lvl="1">
              <a:spcBef>
                <a:spcPct val="10000"/>
              </a:spcBef>
            </a:pPr>
            <a:r>
              <a:rPr lang="fr-BE" sz="2400" b="1">
                <a:solidFill>
                  <a:schemeClr val="accent2"/>
                </a:solidFill>
              </a:rPr>
              <a:t>-histogram</a:t>
            </a:r>
          </a:p>
          <a:p>
            <a:pPr lvl="1">
              <a:spcBef>
                <a:spcPct val="10000"/>
              </a:spcBef>
            </a:pPr>
            <a:r>
              <a:rPr lang="fr-BE" sz="2400" b="1">
                <a:solidFill>
                  <a:schemeClr val="accent2"/>
                </a:solidFill>
              </a:rPr>
              <a:t>-scatterplot</a:t>
            </a:r>
          </a:p>
          <a:p>
            <a:pPr lvl="1">
              <a:spcBef>
                <a:spcPct val="10000"/>
              </a:spcBef>
            </a:pPr>
            <a:r>
              <a:rPr lang="fr-BE" sz="2400" b="1">
                <a:solidFill>
                  <a:schemeClr val="accent2"/>
                </a:solidFill>
              </a:rPr>
              <a:t>-exploratory data analysis</a:t>
            </a:r>
            <a:r>
              <a:rPr lang="fr-BE" sz="2400" b="1"/>
              <a:t> </a:t>
            </a:r>
            <a:r>
              <a:rPr lang="fr-BE" sz="2400"/>
              <a:t>(</a:t>
            </a:r>
            <a:r>
              <a:rPr lang="fr-BE" sz="2400">
                <a:solidFill>
                  <a:srgbClr val="336600"/>
                </a:solidFill>
              </a:rPr>
              <a:t>fig 14.8 p 323</a:t>
            </a:r>
            <a:r>
              <a:rPr lang="fr-BE" sz="2400"/>
              <a:t>)</a:t>
            </a:r>
            <a:endParaRPr lang="fr-BE" sz="2400" b="1"/>
          </a:p>
        </p:txBody>
      </p:sp>
      <p:sp>
        <p:nvSpPr>
          <p:cNvPr id="202758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i="1">
                <a:solidFill>
                  <a:srgbClr val="FF6600"/>
                </a:solidFill>
              </a:rPr>
              <a:t>Queries</a:t>
            </a:r>
            <a:endParaRPr lang="nl-NL" sz="2400" i="1">
              <a:solidFill>
                <a:srgbClr val="FF6600"/>
              </a:solidFill>
            </a:endParaRPr>
          </a:p>
        </p:txBody>
      </p:sp>
      <p:sp>
        <p:nvSpPr>
          <p:cNvPr id="202759" name="Text Box 7"/>
          <p:cNvSpPr txBox="1">
            <a:spLocks noChangeArrowheads="1"/>
          </p:cNvSpPr>
          <p:nvPr/>
        </p:nvSpPr>
        <p:spPr bwMode="auto">
          <a:xfrm>
            <a:off x="0" y="6524625"/>
            <a:ext cx="6300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>
                <a:solidFill>
                  <a:schemeClr val="bg1"/>
                </a:solidFill>
              </a:rPr>
              <a:t>HFDSTK 8 – Ruimtelijke analyse met GIS</a:t>
            </a:r>
            <a:endParaRPr lang="nl-NL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ardontwerp">
  <a:themeElements>
    <a:clrScheme name="Standaardontwerp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andaardontwer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ardontwer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Kantoor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1628</TotalTime>
  <Words>1115</Words>
  <Application>Microsoft Office PowerPoint</Application>
  <PresentationFormat>Diavoorstelling (4:3)</PresentationFormat>
  <Paragraphs>207</Paragraphs>
  <Slides>50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50</vt:i4>
      </vt:variant>
    </vt:vector>
  </HeadingPairs>
  <TitlesOfParts>
    <vt:vector size="53" baseType="lpstr">
      <vt:lpstr>Arial</vt:lpstr>
      <vt:lpstr>Arial Unicode MS</vt:lpstr>
      <vt:lpstr>Standaardontwerp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>Universiteit Antwerpen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1</dc:title>
  <dc:creator>Universiteit Antwerpen</dc:creator>
  <cp:lastModifiedBy>Roeland</cp:lastModifiedBy>
  <cp:revision>313</cp:revision>
  <dcterms:created xsi:type="dcterms:W3CDTF">2007-02-18T14:27:50Z</dcterms:created>
  <dcterms:modified xsi:type="dcterms:W3CDTF">2011-03-31T20:49:45Z</dcterms:modified>
</cp:coreProperties>
</file>